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71" r:id="rId8"/>
    <p:sldId id="273" r:id="rId9"/>
    <p:sldId id="27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256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52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00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75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94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43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61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440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92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16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91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4EF29-695B-45D9-9FA6-F01A55A82A45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89C07-92BA-4BC2-91C5-C6ED40058A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572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815068"/>
            <a:ext cx="9144000" cy="1562582"/>
          </a:xfrm>
        </p:spPr>
        <p:txBody>
          <a:bodyPr>
            <a:normAutofit fontScale="85000" lnSpcReduction="10000"/>
          </a:bodyPr>
          <a:lstStyle/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r>
              <a:rPr lang="kk-KZ" sz="3200" b="1" dirty="0" smtClean="0"/>
              <a:t>Лекция </a:t>
            </a:r>
            <a:r>
              <a:rPr lang="kk-KZ" sz="3200" b="1" dirty="0"/>
              <a:t>3. </a:t>
            </a:r>
            <a:r>
              <a:rPr lang="ru-RU" sz="3200" b="1" dirty="0"/>
              <a:t>История формирования гендерной психологии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904" y="173620"/>
            <a:ext cx="9132425" cy="5324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3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4481"/>
            <a:ext cx="10515600" cy="5482482"/>
          </a:xfrm>
        </p:spPr>
        <p:txBody>
          <a:bodyPr>
            <a:normAutofit/>
          </a:bodyPr>
          <a:lstStyle/>
          <a:p>
            <a:r>
              <a:rPr lang="ru-RU" dirty="0"/>
              <a:t>1.История гендерной психологии.</a:t>
            </a:r>
          </a:p>
          <a:p>
            <a:r>
              <a:rPr lang="ru-RU" dirty="0"/>
              <a:t>2. Разработка идей в русле философии (от античных времен до конца </a:t>
            </a:r>
            <a:r>
              <a:rPr lang="en-US" dirty="0"/>
              <a:t>XIX</a:t>
            </a:r>
            <a:r>
              <a:rPr lang="ru-RU" dirty="0"/>
              <a:t> в.).</a:t>
            </a:r>
          </a:p>
          <a:p>
            <a:r>
              <a:rPr lang="ru-RU" dirty="0"/>
              <a:t>3. Формирование предмета и разделов гендерной психологии (конец </a:t>
            </a:r>
            <a:r>
              <a:rPr lang="en-US" dirty="0"/>
              <a:t>XIX</a:t>
            </a:r>
            <a:r>
              <a:rPr lang="ru-RU" dirty="0"/>
              <a:t>  начало </a:t>
            </a:r>
            <a:r>
              <a:rPr lang="en-US" dirty="0"/>
              <a:t>XX</a:t>
            </a:r>
            <a:r>
              <a:rPr lang="ru-RU" dirty="0"/>
              <a:t> в.).</a:t>
            </a:r>
          </a:p>
          <a:p>
            <a:r>
              <a:rPr lang="ru-RU" dirty="0"/>
              <a:t>4. «</a:t>
            </a:r>
            <a:r>
              <a:rPr lang="ru-RU" dirty="0" err="1"/>
              <a:t>Фрейдовский</a:t>
            </a:r>
            <a:r>
              <a:rPr lang="ru-RU" dirty="0"/>
              <a:t> период», связанный с именем 3. Фрейда и психоанализом (начало </a:t>
            </a:r>
            <a:r>
              <a:rPr lang="en-US" dirty="0"/>
              <a:t>XX </a:t>
            </a:r>
            <a:r>
              <a:rPr lang="ru-RU" dirty="0"/>
              <a:t>в. - 1930-е гг.).</a:t>
            </a:r>
          </a:p>
          <a:p>
            <a:r>
              <a:rPr lang="ru-RU" dirty="0"/>
              <a:t>5.Начало широких экспериментальных исследований и появление первых теорий (1950-1980-е гг.) по гендерной проблематике</a:t>
            </a:r>
          </a:p>
          <a:p>
            <a:r>
              <a:rPr lang="ru-RU" dirty="0"/>
              <a:t>6.Развитие современной гендерной психологии.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345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322"/>
            <a:ext cx="10515600" cy="664386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Сам термин </a:t>
            </a:r>
            <a:r>
              <a:rPr lang="ru-RU" dirty="0"/>
              <a:t>«</a:t>
            </a:r>
            <a:r>
              <a:rPr lang="ru-RU" dirty="0" err="1"/>
              <a:t>гендер</a:t>
            </a:r>
            <a:r>
              <a:rPr lang="ru-RU" dirty="0"/>
              <a:t>» (социальный пол, пол как продукт культуры) появился сравнительно недавно (в 1975 г.), </a:t>
            </a:r>
            <a:r>
              <a:rPr lang="ru-RU" dirty="0" smtClean="0"/>
              <a:t>однако в </a:t>
            </a:r>
            <a:r>
              <a:rPr lang="ru-RU" dirty="0"/>
              <a:t>науке </a:t>
            </a:r>
            <a:r>
              <a:rPr lang="ru-RU" dirty="0" smtClean="0"/>
              <a:t>до этого времени существовали </a:t>
            </a:r>
            <a:r>
              <a:rPr lang="ru-RU" dirty="0"/>
              <a:t>разработки, идеи, которые </a:t>
            </a:r>
            <a:r>
              <a:rPr lang="ru-RU" dirty="0" smtClean="0"/>
              <a:t>относились </a:t>
            </a:r>
            <a:r>
              <a:rPr lang="ru-RU" dirty="0"/>
              <a:t>к этой области психологии.</a:t>
            </a:r>
          </a:p>
          <a:p>
            <a:r>
              <a:rPr lang="ru-RU" dirty="0"/>
              <a:t>В истории гендерной психологии </a:t>
            </a:r>
            <a:r>
              <a:rPr lang="ru-RU" dirty="0" smtClean="0"/>
              <a:t>выделяют </a:t>
            </a:r>
            <a:r>
              <a:rPr lang="ru-RU" dirty="0"/>
              <a:t>5 этапов: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/>
              <a:t>) разработка соответствующих идей в русле философии (от античных времен до конца </a:t>
            </a:r>
            <a:r>
              <a:rPr lang="en-US" dirty="0"/>
              <a:t>XIX </a:t>
            </a:r>
            <a:r>
              <a:rPr lang="ru-RU" dirty="0"/>
              <a:t>в.);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формирование предмета и разделов гендерной психологии (конец </a:t>
            </a:r>
            <a:r>
              <a:rPr lang="en-US" dirty="0"/>
              <a:t>XIX </a:t>
            </a:r>
            <a:r>
              <a:rPr lang="ru-RU" dirty="0"/>
              <a:t>— начало </a:t>
            </a:r>
            <a:r>
              <a:rPr lang="en-US" dirty="0"/>
              <a:t>XX </a:t>
            </a:r>
            <a:r>
              <a:rPr lang="ru-RU" dirty="0"/>
              <a:t>в.);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«</a:t>
            </a:r>
            <a:r>
              <a:rPr lang="ru-RU" dirty="0" err="1"/>
              <a:t>фрейдовский</a:t>
            </a:r>
            <a:r>
              <a:rPr lang="ru-RU" dirty="0"/>
              <a:t> период», связанный с именем 3. Фрейда и психоанализом (начало </a:t>
            </a:r>
            <a:r>
              <a:rPr lang="en-US" dirty="0"/>
              <a:t>XX </a:t>
            </a:r>
            <a:r>
              <a:rPr lang="ru-RU" dirty="0"/>
              <a:t>в. — 1930-е гг.);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начало широких экспериментальных исследований и появление первых теорий (1950-1980-е гг.); 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) бурное развитие гендерной психологии: всплеск экспериментальных исследований, теоретическое осмысление эмпирических фактов, адаптация известных методов и методик для изучения гендерной проблематики и создание специфических гендерных методик (с 1990-х гг. по настоящее время).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3750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0"/>
            <a:ext cx="5181600" cy="6759615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Античный период </a:t>
            </a:r>
            <a:r>
              <a:rPr lang="ru-RU" sz="2000" b="1" dirty="0"/>
              <a:t>гендерных </a:t>
            </a:r>
            <a:r>
              <a:rPr lang="ru-RU" sz="2000" b="1" dirty="0" smtClean="0"/>
              <a:t>исследований </a:t>
            </a:r>
            <a:r>
              <a:rPr lang="ru-RU" sz="2000" dirty="0" smtClean="0"/>
              <a:t>начинается с  </a:t>
            </a:r>
            <a:r>
              <a:rPr lang="ru-RU" sz="2000" b="1" dirty="0">
                <a:solidFill>
                  <a:srgbClr val="FF0000"/>
                </a:solidFill>
              </a:rPr>
              <a:t>Платона и Аристотеля.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r>
              <a:rPr lang="ru-RU" sz="2000" dirty="0" smtClean="0"/>
              <a:t>Платон </a:t>
            </a:r>
            <a:r>
              <a:rPr lang="ru-RU" sz="2000" dirty="0"/>
              <a:t>Афинский (427-347 гг. до и. э.) в своих трудах «Пир», «Государство». «Законы», «</a:t>
            </a:r>
            <a:r>
              <a:rPr lang="ru-RU" sz="2000" dirty="0" err="1"/>
              <a:t>Тимей</a:t>
            </a:r>
            <a:r>
              <a:rPr lang="ru-RU" sz="2000" dirty="0"/>
              <a:t>» и других ввел понятие </a:t>
            </a:r>
            <a:r>
              <a:rPr lang="ru-RU" sz="2000" dirty="0" err="1"/>
              <a:t>андрогинов</a:t>
            </a:r>
            <a:r>
              <a:rPr lang="ru-RU" sz="2000" dirty="0"/>
              <a:t> и высказал </a:t>
            </a:r>
            <a:r>
              <a:rPr lang="ru-RU" sz="2000" dirty="0" smtClean="0"/>
              <a:t> идею </a:t>
            </a:r>
            <a:r>
              <a:rPr lang="ru-RU" sz="2000" dirty="0"/>
              <a:t>равноправия полов (благодаря этому его называют первым античным «феминистом</a:t>
            </a:r>
            <a:r>
              <a:rPr lang="ru-RU" sz="2000" dirty="0" smtClean="0"/>
              <a:t>»,)</a:t>
            </a:r>
            <a:endParaRPr lang="ru-RU" sz="2000" dirty="0"/>
          </a:p>
          <a:p>
            <a:r>
              <a:rPr lang="ru-RU" sz="2000" dirty="0"/>
              <a:t>Платон использовал миф об </a:t>
            </a:r>
            <a:r>
              <a:rPr lang="ru-RU" sz="2000" dirty="0" err="1" smtClean="0"/>
              <a:t>андрогинах</a:t>
            </a:r>
            <a:r>
              <a:rPr lang="ru-RU" sz="2000" dirty="0" smtClean="0"/>
              <a:t>— </a:t>
            </a:r>
            <a:r>
              <a:rPr lang="ru-RU" sz="2000" dirty="0"/>
              <a:t>существах, обладавших свойствами и женщин и мужчин. Зевс прогневался на людей за их смелость и непослушание и разделил их на две половины. Таким образом, мужчины и женщины — это две </a:t>
            </a:r>
            <a:r>
              <a:rPr lang="ru-RU" sz="2000" b="1" dirty="0"/>
              <a:t>половинки единого </a:t>
            </a:r>
            <a:r>
              <a:rPr lang="ru-RU" sz="2000" dirty="0"/>
              <a:t>человека, и только соединившись (когда полюбят друг друга), они могут </a:t>
            </a:r>
            <a:r>
              <a:rPr lang="ru-RU" sz="2000" b="1" dirty="0"/>
              <a:t>обрести </a:t>
            </a:r>
            <a:r>
              <a:rPr lang="ru-RU" sz="2000" dirty="0"/>
              <a:t>целостность. </a:t>
            </a: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930" y="239894"/>
            <a:ext cx="3127036" cy="4351338"/>
          </a:xfrm>
        </p:spPr>
      </p:pic>
    </p:spTree>
    <p:extLst>
      <p:ext uri="{BB962C8B-B14F-4D97-AF65-F5344CB8AC3E}">
        <p14:creationId xmlns:p14="http://schemas.microsoft.com/office/powerpoint/2010/main" val="771243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520861"/>
            <a:ext cx="6172200" cy="5960962"/>
          </a:xfrm>
        </p:spPr>
        <p:txBody>
          <a:bodyPr>
            <a:normAutofit fontScale="32500" lnSpcReduction="20000"/>
          </a:bodyPr>
          <a:lstStyle/>
          <a:p>
            <a:r>
              <a:rPr lang="ru-RU" sz="3600" dirty="0"/>
              <a:t>Аристотель </a:t>
            </a:r>
            <a:r>
              <a:rPr lang="ru-RU" sz="3600" dirty="0" err="1"/>
              <a:t>Стагирит</a:t>
            </a:r>
            <a:r>
              <a:rPr lang="ru-RU" sz="3600" dirty="0"/>
              <a:t> (384-322 гг. до н. э.), в отличие от Платона, выглядит скорее «</a:t>
            </a:r>
            <a:r>
              <a:rPr lang="ru-RU" sz="3600" dirty="0" err="1"/>
              <a:t>антифеминистом</a:t>
            </a:r>
            <a:r>
              <a:rPr lang="ru-RU" sz="3600" dirty="0"/>
              <a:t>». </a:t>
            </a:r>
            <a:r>
              <a:rPr lang="ru-RU" sz="3600" dirty="0" smtClean="0"/>
              <a:t>Эти взгляды были </a:t>
            </a:r>
            <a:r>
              <a:rPr lang="ru-RU" sz="3600" dirty="0"/>
              <a:t>свойственны его времени. </a:t>
            </a:r>
            <a:endParaRPr lang="ru-RU" sz="3600" dirty="0" smtClean="0"/>
          </a:p>
          <a:p>
            <a:r>
              <a:rPr lang="ru-RU" sz="3600" dirty="0" smtClean="0"/>
              <a:t>Аристотель </a:t>
            </a:r>
            <a:r>
              <a:rPr lang="ru-RU" sz="3600" dirty="0"/>
              <a:t>считал, что гармоничные отношения в обществе </a:t>
            </a:r>
            <a:r>
              <a:rPr lang="ru-RU" sz="3600" dirty="0" smtClean="0"/>
              <a:t>возможны? </a:t>
            </a:r>
            <a:r>
              <a:rPr lang="ru-RU" sz="3600" dirty="0"/>
              <a:t>только если население будет достаточно малочисленным. </a:t>
            </a:r>
            <a:endParaRPr lang="ru-RU" sz="3600" dirty="0" smtClean="0"/>
          </a:p>
          <a:p>
            <a:r>
              <a:rPr lang="ru-RU" sz="3600" dirty="0" smtClean="0"/>
              <a:t>Поэтому </a:t>
            </a:r>
            <a:r>
              <a:rPr lang="ru-RU" sz="3600" dirty="0"/>
              <a:t>необходимо его регулировать: </a:t>
            </a:r>
            <a:endParaRPr lang="ru-RU" sz="3600" dirty="0" smtClean="0"/>
          </a:p>
          <a:p>
            <a:r>
              <a:rPr lang="ru-RU" sz="3600" dirty="0" smtClean="0"/>
              <a:t>а</a:t>
            </a:r>
            <a:r>
              <a:rPr lang="ru-RU" sz="3600" dirty="0"/>
              <a:t>) с помощью запрета мужчине иметь детей до 37 лет, а женщине — до 18 лет </a:t>
            </a:r>
          </a:p>
          <a:p>
            <a:r>
              <a:rPr lang="ru-RU" sz="3600" dirty="0" smtClean="0"/>
              <a:t>б</a:t>
            </a:r>
            <a:r>
              <a:rPr lang="ru-RU" sz="3600" dirty="0"/>
              <a:t>) путем умерщвления больных детей (и это следует узаконить): </a:t>
            </a:r>
            <a:endParaRPr lang="ru-RU" sz="3600" dirty="0" smtClean="0"/>
          </a:p>
          <a:p>
            <a:r>
              <a:rPr lang="ru-RU" sz="3600" dirty="0" smtClean="0"/>
              <a:t>в</a:t>
            </a:r>
            <a:r>
              <a:rPr lang="ru-RU" sz="3600" dirty="0"/>
              <a:t>) установлением для каждой семьи нормы того, сколько детей она может </a:t>
            </a:r>
            <a:r>
              <a:rPr lang="ru-RU" sz="3600" b="1" dirty="0"/>
              <a:t>иметь.</a:t>
            </a:r>
            <a:endParaRPr lang="ru-RU" sz="3600" dirty="0"/>
          </a:p>
          <a:p>
            <a:r>
              <a:rPr lang="ru-RU" sz="3600" dirty="0"/>
              <a:t>Взаимоотношения жены и мужа, по мнению Аристотеля, должны быть отношениями рабы и господина. </a:t>
            </a:r>
            <a:endParaRPr lang="ru-RU" sz="3600" dirty="0" smtClean="0"/>
          </a:p>
          <a:p>
            <a:r>
              <a:rPr lang="ru-RU" sz="3600" dirty="0" smtClean="0"/>
              <a:t>В </a:t>
            </a:r>
            <a:r>
              <a:rPr lang="ru-RU" sz="3600" dirty="0"/>
              <a:t>сексуальных отношениях, так же как и во всем </a:t>
            </a:r>
            <a:r>
              <a:rPr lang="ru-RU" sz="3600" dirty="0" smtClean="0"/>
              <a:t>остальном? </a:t>
            </a:r>
            <a:r>
              <a:rPr lang="ru-RU" sz="3600" dirty="0"/>
              <a:t>следует придерживаться этического принципа </a:t>
            </a:r>
            <a:r>
              <a:rPr lang="ru-RU" sz="3600" dirty="0" err="1"/>
              <a:t>арете</a:t>
            </a:r>
            <a:r>
              <a:rPr lang="ru-RU" sz="3600" dirty="0"/>
              <a:t> («середины между двумя </a:t>
            </a:r>
            <a:r>
              <a:rPr lang="ru-RU" sz="3600" b="1" dirty="0"/>
              <a:t>пороками»): </a:t>
            </a:r>
            <a:r>
              <a:rPr lang="ru-RU" sz="3600" dirty="0"/>
              <a:t>самообладание — это середина между распущенностью и бесчувственной тупостью. </a:t>
            </a:r>
            <a:endParaRPr lang="ru-RU" sz="3600" dirty="0" smtClean="0"/>
          </a:p>
          <a:p>
            <a:r>
              <a:rPr lang="ru-RU" sz="3600" dirty="0" smtClean="0"/>
              <a:t>Единственный </a:t>
            </a:r>
            <a:r>
              <a:rPr lang="ru-RU" sz="3600" dirty="0"/>
              <a:t>смысл разделения полов — рождение детей, а назначение женщины — вынашивание потомства и ведение хозяйства. </a:t>
            </a:r>
            <a:endParaRPr lang="ru-RU" sz="3600" dirty="0" smtClean="0"/>
          </a:p>
          <a:p>
            <a:r>
              <a:rPr lang="ru-RU" sz="3600" dirty="0" smtClean="0"/>
              <a:t>В </a:t>
            </a:r>
            <a:r>
              <a:rPr lang="ru-RU" sz="3600" dirty="0"/>
              <a:t>семье у мужа и жены разные обязанности, и они не вмешиваются в дела друг друга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 </a:t>
            </a:r>
            <a:r>
              <a:rPr lang="ru-RU" sz="3600" dirty="0"/>
              <a:t>Различны нормы поведения для мужчин и женщин: то, что для женщины является добродетелью (к примеру, молчание), для мужчины — нет, и наоборот.</a:t>
            </a:r>
          </a:p>
          <a:p>
            <a:r>
              <a:rPr lang="ru-RU" sz="3600" dirty="0"/>
              <a:t>Мужчина и женщина — не равные существа. </a:t>
            </a:r>
            <a:endParaRPr lang="ru-RU" sz="3600" dirty="0" smtClean="0"/>
          </a:p>
          <a:p>
            <a:r>
              <a:rPr lang="ru-RU" sz="3600" dirty="0" smtClean="0"/>
              <a:t>Женщина </a:t>
            </a:r>
            <a:r>
              <a:rPr lang="ru-RU" sz="3600" dirty="0"/>
              <a:t>дает ребенку тело, мужчина — душу, душа лучше и божественнее тела. </a:t>
            </a:r>
            <a:endParaRPr lang="ru-RU" sz="3600" dirty="0" smtClean="0"/>
          </a:p>
          <a:p>
            <a:r>
              <a:rPr lang="ru-RU" sz="3600" dirty="0" smtClean="0"/>
              <a:t>Мужчина </a:t>
            </a:r>
            <a:r>
              <a:rPr lang="ru-RU" sz="3600" dirty="0"/>
              <a:t>— норма, женщина — отклонение от нее. </a:t>
            </a:r>
            <a:endParaRPr lang="ru-RU" sz="3600" dirty="0" smtClean="0"/>
          </a:p>
          <a:p>
            <a:r>
              <a:rPr lang="ru-RU" sz="3600" dirty="0" smtClean="0"/>
              <a:t>Мужчина </a:t>
            </a:r>
            <a:r>
              <a:rPr lang="ru-RU" sz="3600" dirty="0"/>
              <a:t>выше, женщина ниже по своей </a:t>
            </a:r>
            <a:r>
              <a:rPr lang="ru-RU" sz="3600" dirty="0" smtClean="0"/>
              <a:t>природе.</a:t>
            </a:r>
          </a:p>
          <a:p>
            <a:r>
              <a:rPr lang="ru-RU" sz="3600" dirty="0" smtClean="0"/>
              <a:t>Мужчина </a:t>
            </a:r>
            <a:r>
              <a:rPr lang="ru-RU" sz="3600" dirty="0"/>
              <a:t>властвует, женщина подчиняется.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87" y="752354"/>
            <a:ext cx="4309038" cy="527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14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err="1"/>
              <a:t>Иммануил</a:t>
            </a:r>
            <a:r>
              <a:rPr lang="ru-RU" b="1" dirty="0"/>
              <a:t> Кант </a:t>
            </a:r>
            <a:r>
              <a:rPr lang="ru-RU" dirty="0"/>
              <a:t>(1724-1804) разделял мужчин и женщин, во-первых, по характеру участия в политической жизни и, во-вторых, по характеристикам личности и поведения. </a:t>
            </a:r>
            <a:endParaRPr lang="ru-RU" dirty="0" smtClean="0"/>
          </a:p>
          <a:p>
            <a:r>
              <a:rPr lang="ru-RU" dirty="0" smtClean="0"/>
              <a:t>Мужчинам </a:t>
            </a:r>
            <a:r>
              <a:rPr lang="ru-RU" dirty="0"/>
              <a:t>свойственно активное гражданство (участие в принятии политических решений, независимость суждений), а женщинам — пассивное (объект управления). </a:t>
            </a:r>
            <a:endParaRPr lang="ru-RU" dirty="0" smtClean="0"/>
          </a:p>
          <a:p>
            <a:r>
              <a:rPr lang="ru-RU" dirty="0" smtClean="0"/>
              <a:t>Некоторые </a:t>
            </a:r>
            <a:r>
              <a:rPr lang="ru-RU" dirty="0"/>
              <a:t>качества женщины связаны с рождением детей (она боязлива, слаба), другие — с ее ролью облагораживания общества (благонравна, красноречива, рассудительна, с выразительным лицом). </a:t>
            </a:r>
            <a:endParaRPr lang="ru-RU" dirty="0" smtClean="0"/>
          </a:p>
          <a:p>
            <a:r>
              <a:rPr lang="ru-RU" dirty="0" smtClean="0"/>
              <a:t>Гендерные </a:t>
            </a:r>
            <a:r>
              <a:rPr lang="ru-RU" dirty="0"/>
              <a:t>стереотипы, высказанные </a:t>
            </a:r>
            <a:r>
              <a:rPr lang="ru-RU" b="1" dirty="0"/>
              <a:t>Кантом</a:t>
            </a:r>
            <a:r>
              <a:rPr lang="ru-RU" dirty="0"/>
              <a:t>, оказались очень живучи: и сегодня распространено мнение о том, что женщины не способны принимать политические решения, и о том, что их свойства связаны с биологическим и культурным предназначением.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61" y="613458"/>
            <a:ext cx="4251164" cy="524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70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 numCol="2">
            <a:normAutofit fontScale="62500" lnSpcReduction="20000"/>
          </a:bodyPr>
          <a:lstStyle/>
          <a:p>
            <a:r>
              <a:rPr lang="ru-RU" dirty="0"/>
              <a:t>Третий этап — «психоаналитический» (начало </a:t>
            </a:r>
            <a:r>
              <a:rPr lang="en-US" dirty="0"/>
              <a:t>XX </a:t>
            </a:r>
            <a:r>
              <a:rPr lang="ru-RU" dirty="0"/>
              <a:t>в</a:t>
            </a:r>
            <a:r>
              <a:rPr lang="ru-RU" i="1" dirty="0"/>
              <a:t>. — </a:t>
            </a:r>
            <a:r>
              <a:rPr lang="ru-RU" dirty="0"/>
              <a:t>1930-е гг.). </a:t>
            </a:r>
            <a:endParaRPr lang="ru-RU" dirty="0" smtClean="0"/>
          </a:p>
          <a:p>
            <a:r>
              <a:rPr lang="ru-RU" dirty="0" smtClean="0"/>
              <a:t>Начало </a:t>
            </a:r>
            <a:r>
              <a:rPr lang="ru-RU" dirty="0"/>
              <a:t>третьего этапа ознаменовалось деятельностью Зигмунда </a:t>
            </a:r>
            <a:r>
              <a:rPr lang="ru-RU" b="1" dirty="0"/>
              <a:t>Фрейда.</a:t>
            </a:r>
            <a:endParaRPr lang="ru-RU" dirty="0"/>
          </a:p>
          <a:p>
            <a:r>
              <a:rPr lang="ru-RU" dirty="0" smtClean="0"/>
              <a:t>Самого </a:t>
            </a:r>
            <a:r>
              <a:rPr lang="ru-RU" dirty="0"/>
              <a:t>Фрейда очень трудно отнести к «гендерным психологам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 </a:t>
            </a:r>
            <a:r>
              <a:rPr lang="ru-RU" dirty="0"/>
              <a:t>Он написал работу «Психология </a:t>
            </a:r>
            <a:r>
              <a:rPr lang="ru-RU" dirty="0" smtClean="0"/>
              <a:t>женщины» (1933), </a:t>
            </a:r>
            <a:r>
              <a:rPr lang="ru-RU" dirty="0"/>
              <a:t>статью </a:t>
            </a:r>
            <a:r>
              <a:rPr lang="ru-RU" b="1" dirty="0"/>
              <a:t>«</a:t>
            </a:r>
            <a:r>
              <a:rPr lang="ru-RU" b="1" dirty="0" smtClean="0"/>
              <a:t>Женствен</a:t>
            </a:r>
            <a:r>
              <a:rPr lang="ru-RU" dirty="0" smtClean="0"/>
              <a:t>ность</a:t>
            </a:r>
            <a:r>
              <a:rPr lang="ru-RU" dirty="0"/>
              <a:t>» и другие очерки о развитии женщины, разработал представление о </a:t>
            </a:r>
            <a:r>
              <a:rPr lang="ru-RU" b="1" dirty="0"/>
              <a:t>нарциссизме </a:t>
            </a:r>
            <a:r>
              <a:rPr lang="ru-RU" dirty="0"/>
              <a:t>у мужчин и женщин и об их сексуальных переживаниях (работы «Об унижении любовной жизни», «Об особом типе "выбора объекта" у мужчины» и др.). </a:t>
            </a:r>
            <a:endParaRPr lang="ru-RU" dirty="0" smtClean="0"/>
          </a:p>
          <a:p>
            <a:r>
              <a:rPr lang="ru-RU" dirty="0" smtClean="0"/>
              <a:t>Однако </a:t>
            </a:r>
            <a:r>
              <a:rPr lang="ru-RU" dirty="0"/>
              <a:t>и редкие его высказывания о женщинах были возведены в ранг непреложных истин. А влияние самого Фрейда как на психологию, так и на всю культуру было столь велико, что на многие годы его взгляды сформировали стереотипное представление о женщине, которое не подвергалось сомнению.  </a:t>
            </a:r>
            <a:endParaRPr lang="ru-RU" dirty="0" smtClean="0"/>
          </a:p>
          <a:p>
            <a:r>
              <a:rPr lang="ru-RU" dirty="0" smtClean="0"/>
              <a:t>Первая </a:t>
            </a:r>
            <a:r>
              <a:rPr lang="ru-RU" dirty="0"/>
              <a:t>критика Фрейда была предпринята еще в начале </a:t>
            </a:r>
            <a:r>
              <a:rPr lang="en-US" dirty="0"/>
              <a:t>XX </a:t>
            </a:r>
            <a:r>
              <a:rPr lang="ru-RU" dirty="0"/>
              <a:t>в. Шарлотта </a:t>
            </a:r>
            <a:r>
              <a:rPr lang="ru-RU" dirty="0" err="1" smtClean="0"/>
              <a:t>Перкинс</a:t>
            </a:r>
            <a:r>
              <a:rPr lang="ru-RU" dirty="0" smtClean="0"/>
              <a:t> </a:t>
            </a:r>
            <a:r>
              <a:rPr lang="ru-RU" dirty="0" err="1"/>
              <a:t>Гилман</a:t>
            </a:r>
            <a:r>
              <a:rPr lang="ru-RU" dirty="0"/>
              <a:t> назвала его взгляды «возрождением фаллического культа».</a:t>
            </a:r>
          </a:p>
          <a:p>
            <a:r>
              <a:rPr lang="ru-RU" dirty="0"/>
              <a:t>Позднее, в середине 1920-х гг., эта критика прозвучала из уст ученицы Фрейда — Карен </a:t>
            </a:r>
            <a:r>
              <a:rPr lang="ru-RU" dirty="0" err="1"/>
              <a:t>Хорни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Она </a:t>
            </a:r>
            <a:r>
              <a:rPr lang="ru-RU" dirty="0"/>
              <a:t>отметила, что идеи о женщинах выросли из </a:t>
            </a:r>
            <a:r>
              <a:rPr lang="ru-RU" dirty="0" err="1"/>
              <a:t>маскулинного</a:t>
            </a:r>
            <a:r>
              <a:rPr lang="ru-RU" dirty="0"/>
              <a:t> </a:t>
            </a:r>
            <a:r>
              <a:rPr lang="ru-RU" dirty="0" smtClean="0"/>
              <a:t>нарциссизма.</a:t>
            </a:r>
          </a:p>
          <a:p>
            <a:r>
              <a:rPr lang="ru-RU" dirty="0" smtClean="0"/>
              <a:t>Отвергнув </a:t>
            </a:r>
            <a:r>
              <a:rPr lang="ru-RU" dirty="0"/>
              <a:t>тезис Фрейда о том, что « зависть к пенису» играет критическую роль в развитии женщины, она возразила, что, напротив, мужчины страдают от того, что не могут рожать — т. е. от «зависти к матке».</a:t>
            </a:r>
          </a:p>
          <a:p>
            <a:r>
              <a:rPr lang="ru-RU" dirty="0"/>
              <a:t>Клара Томпсон остроумно заметила, что взгляды мужчин объясняются их обладанием властью, и если бы мы жили в матриархальном обществе, то символом власти была бы грудь, а не пенис.</a:t>
            </a:r>
          </a:p>
        </p:txBody>
      </p:sp>
    </p:spTree>
    <p:extLst>
      <p:ext uri="{BB962C8B-B14F-4D97-AF65-F5344CB8AC3E}">
        <p14:creationId xmlns:p14="http://schemas.microsoft.com/office/powerpoint/2010/main" val="3959273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"/>
            <a:ext cx="10515600" cy="6858000"/>
          </a:xfrm>
        </p:spPr>
        <p:txBody>
          <a:bodyPr>
            <a:normAutofit/>
          </a:bodyPr>
          <a:lstStyle/>
          <a:p>
            <a:r>
              <a:rPr lang="ru-RU" dirty="0"/>
              <a:t>Четвертый период (1960-1980-е гг.) — начало широких экспериментальны исследований и появление первых теорий.</a:t>
            </a:r>
          </a:p>
          <a:p>
            <a:r>
              <a:rPr lang="ru-RU" dirty="0" smtClean="0"/>
              <a:t>Возобновление </a:t>
            </a:r>
            <a:r>
              <a:rPr lang="ru-RU" dirty="0"/>
              <a:t>исследований снова связывают с активизацией феминизма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Среди </a:t>
            </a:r>
            <a:r>
              <a:rPr lang="ru-RU" dirty="0" smtClean="0"/>
              <a:t>авторов многочисленных работ данного периода можно выделить пять </a:t>
            </a:r>
            <a:r>
              <a:rPr lang="ru-RU" b="1" dirty="0" smtClean="0"/>
              <a:t>женщин: </a:t>
            </a:r>
            <a:r>
              <a:rPr lang="ru-RU" dirty="0" smtClean="0"/>
              <a:t>Мартину </a:t>
            </a:r>
            <a:r>
              <a:rPr lang="ru-RU" dirty="0" err="1" smtClean="0"/>
              <a:t>Хорнер</a:t>
            </a:r>
            <a:r>
              <a:rPr lang="ru-RU" dirty="0" smtClean="0"/>
              <a:t>, Элеонор </a:t>
            </a:r>
            <a:r>
              <a:rPr lang="ru-RU" dirty="0" err="1" smtClean="0"/>
              <a:t>Маккоби</a:t>
            </a:r>
            <a:r>
              <a:rPr lang="ru-RU" dirty="0" smtClean="0"/>
              <a:t>, Сандру Бэм, Нэнси Ходоров и Кэрол </a:t>
            </a:r>
            <a:r>
              <a:rPr lang="ru-RU" dirty="0" err="1" smtClean="0"/>
              <a:t>Гиллиган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Элеонор </a:t>
            </a:r>
            <a:r>
              <a:rPr lang="ru-RU" dirty="0" err="1" smtClean="0"/>
              <a:t>Маккоби</a:t>
            </a:r>
            <a:r>
              <a:rPr lang="ru-RU" dirty="0" smtClean="0"/>
              <a:t> —опубликовала несколько обобщающих монографий. Ее книга «Психология половых различий» является наиболее цитируемой во всем мире публикацией по гендерной психологии. </a:t>
            </a:r>
          </a:p>
          <a:p>
            <a:r>
              <a:rPr lang="ru-RU" dirty="0" err="1" smtClean="0"/>
              <a:t>Маккоби</a:t>
            </a:r>
            <a:r>
              <a:rPr lang="ru-RU" dirty="0" smtClean="0"/>
              <a:t> употребляет термин «</a:t>
            </a:r>
            <a:r>
              <a:rPr lang="ru-RU" dirty="0" err="1" smtClean="0"/>
              <a:t>гендер</a:t>
            </a:r>
            <a:r>
              <a:rPr lang="ru-RU" dirty="0" smtClean="0"/>
              <a:t>» наряду с термином «пол».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4029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Пятый период (с 1990-е гг. по настоящее время) </a:t>
            </a:r>
            <a:r>
              <a:rPr lang="ru-RU" dirty="0"/>
              <a:t>характеризуется бурным развитием гендерной психологии. </a:t>
            </a:r>
            <a:endParaRPr lang="ru-RU" dirty="0" smtClean="0"/>
          </a:p>
          <a:p>
            <a:r>
              <a:rPr lang="ru-RU" dirty="0" smtClean="0"/>
              <a:t>Признаками </a:t>
            </a:r>
            <a:r>
              <a:rPr lang="ru-RU" dirty="0"/>
              <a:t>расцвета этой области служат новый всплеск экспериментальных исследований, теоретическое осмысление эмпирических фактов, начало кросс-культурных исследований во всем мире, </a:t>
            </a:r>
            <a:r>
              <a:rPr lang="ru-RU" dirty="0" err="1"/>
              <a:t>адаптирование</a:t>
            </a:r>
            <a:r>
              <a:rPr lang="ru-RU" dirty="0"/>
              <a:t> известных методов и методик для изучения гендерной проблематики и создание специфических гендерных методик.</a:t>
            </a:r>
          </a:p>
          <a:p>
            <a:r>
              <a:rPr lang="ru-RU" dirty="0"/>
              <a:t>На новом этапе ученые приступили к более тонкому освоению гендерной проблематики. </a:t>
            </a:r>
            <a:endParaRPr lang="ru-RU" dirty="0" smtClean="0"/>
          </a:p>
          <a:p>
            <a:r>
              <a:rPr lang="ru-RU" dirty="0" smtClean="0"/>
              <a:t>Стали </a:t>
            </a:r>
            <a:r>
              <a:rPr lang="ru-RU" dirty="0"/>
              <a:t>известны области, в которых наиболее часто обнаруживаются половые различия (в частности, превосходство мужчин по зрительно-пространственным способностям). </a:t>
            </a:r>
            <a:endParaRPr lang="ru-RU" dirty="0" smtClean="0"/>
          </a:p>
          <a:p>
            <a:r>
              <a:rPr lang="ru-RU" dirty="0" smtClean="0"/>
              <a:t>Их </a:t>
            </a:r>
            <a:r>
              <a:rPr lang="ru-RU" dirty="0"/>
              <a:t>проверяют в разных культурах. </a:t>
            </a:r>
            <a:endParaRPr lang="ru-RU" dirty="0" smtClean="0"/>
          </a:p>
          <a:p>
            <a:r>
              <a:rPr lang="ru-RU" dirty="0" smtClean="0"/>
              <a:t>Идет </a:t>
            </a:r>
            <a:r>
              <a:rPr lang="ru-RU" dirty="0"/>
              <a:t>поиск причин, объясняющих эмпирические факты. </a:t>
            </a:r>
            <a:endParaRPr lang="ru-RU" dirty="0" smtClean="0"/>
          </a:p>
          <a:p>
            <a:r>
              <a:rPr lang="ru-RU" dirty="0" smtClean="0"/>
              <a:t>Исследования </a:t>
            </a:r>
            <a:r>
              <a:rPr lang="ru-RU" dirty="0"/>
              <a:t>стали тщательнее планироваться. </a:t>
            </a:r>
            <a:endParaRPr lang="ru-RU" dirty="0" smtClean="0"/>
          </a:p>
          <a:p>
            <a:r>
              <a:rPr lang="ru-RU" dirty="0" smtClean="0"/>
              <a:t>Обнаружена </a:t>
            </a:r>
            <a:r>
              <a:rPr lang="ru-RU" dirty="0"/>
              <a:t>масса методик, которые оказались чувствительными к изучению мужчин и женщин. </a:t>
            </a:r>
            <a:endParaRPr lang="ru-RU" dirty="0" smtClean="0"/>
          </a:p>
          <a:p>
            <a:r>
              <a:rPr lang="ru-RU" dirty="0" smtClean="0"/>
              <a:t>Появились </a:t>
            </a:r>
            <a:r>
              <a:rPr lang="ru-RU" dirty="0"/>
              <a:t>изменения и в организационном плане: к примеру, психологические департаменты не могут сдать ежегодный отчет, если в него не включены данные о проведении гендерных исследований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/>
              <a:t>Таким образом, наконец-то стала учитываться «вторая половина человеческого опыта» — женская.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3563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</TotalTime>
  <Words>1255</Words>
  <Application>Microsoft Office PowerPoint</Application>
  <PresentationFormat>Широкоэкранный</PresentationFormat>
  <Paragraphs>67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67</cp:revision>
  <dcterms:created xsi:type="dcterms:W3CDTF">2018-09-22T17:36:13Z</dcterms:created>
  <dcterms:modified xsi:type="dcterms:W3CDTF">2018-09-23T17:39:00Z</dcterms:modified>
</cp:coreProperties>
</file>